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2"/>
  </p:notesMasterIdLst>
  <p:sldIdLst>
    <p:sldId id="256" r:id="rId2"/>
    <p:sldId id="306" r:id="rId3"/>
    <p:sldId id="258" r:id="rId4"/>
    <p:sldId id="309" r:id="rId5"/>
    <p:sldId id="259" r:id="rId6"/>
    <p:sldId id="262" r:id="rId7"/>
    <p:sldId id="257" r:id="rId8"/>
    <p:sldId id="307" r:id="rId9"/>
    <p:sldId id="308" r:id="rId10"/>
    <p:sldId id="269" r:id="rId11"/>
  </p:sldIdLst>
  <p:sldSz cx="9144000" cy="5143500" type="screen16x9"/>
  <p:notesSz cx="6858000" cy="9144000"/>
  <p:embeddedFontLst>
    <p:embeddedFont>
      <p:font typeface="Arial Rounded MT Bold" panose="020F0704030504030204" pitchFamily="34" charset="0"/>
      <p:regular r:id="rId13"/>
    </p:embeddedFont>
    <p:embeddedFont>
      <p:font typeface="Roboto Condensed" panose="020B0604020202020204" charset="0"/>
      <p:regular r:id="rId14"/>
      <p:bold r:id="rId15"/>
      <p:italic r:id="rId16"/>
      <p:boldItalic r:id="rId17"/>
    </p:embeddedFont>
    <p:embeddedFont>
      <p:font typeface="Roboto Mono" panose="020B0604020202020204" charset="0"/>
      <p:regular r:id="rId18"/>
      <p:bold r:id="rId19"/>
      <p:italic r:id="rId20"/>
      <p:boldItalic r:id="rId21"/>
    </p:embeddedFont>
    <p:embeddedFont>
      <p:font typeface="Roboto Mono Light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  <p15:guide id="2" orient="horz" pos="339">
          <p15:clr>
            <a:srgbClr val="9AA0A6"/>
          </p15:clr>
        </p15:guide>
        <p15:guide id="3" orient="horz" pos="2901">
          <p15:clr>
            <a:srgbClr val="9AA0A6"/>
          </p15:clr>
        </p15:guide>
        <p15:guide id="4" orient="horz" pos="584">
          <p15:clr>
            <a:srgbClr val="9AA0A6"/>
          </p15:clr>
        </p15:guide>
        <p15:guide id="5" pos="454">
          <p15:clr>
            <a:srgbClr val="9AA0A6"/>
          </p15:clr>
        </p15:guide>
        <p15:guide id="6" orient="horz" pos="1894">
          <p15:clr>
            <a:srgbClr val="9AA0A6"/>
          </p15:clr>
        </p15:guide>
        <p15:guide id="7" pos="5306">
          <p15:clr>
            <a:srgbClr val="9AA0A6"/>
          </p15:clr>
        </p15:guide>
        <p15:guide id="8" pos="48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39A9692-16D9-445E-B07D-B04D432C3B26}">
  <a:tblStyle styleId="{D39A9692-16D9-445E-B07D-B04D432C3B26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D7D18D5-DE19-46D1-977E-DD6B4B767FE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pos="2880"/>
        <p:guide orient="horz" pos="339"/>
        <p:guide orient="horz" pos="2901"/>
        <p:guide orient="horz" pos="584"/>
        <p:guide pos="454"/>
        <p:guide orient="horz" pos="1894"/>
        <p:guide pos="5306"/>
        <p:guide pos="48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481199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011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0a378bcc7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0a378bcc7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100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0a9dbe49f_0_127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70a9dbe49f_0_127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2416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0a378bcc7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0a378bcc7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300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0a378bcc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70a378bcc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7426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70a9dbe49f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70a9dbe49f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2515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225" y="-12275"/>
            <a:ext cx="9150225" cy="5168100"/>
            <a:chOff x="-6225" y="-12275"/>
            <a:chExt cx="9150225" cy="5168100"/>
          </a:xfrm>
        </p:grpSpPr>
        <p:sp>
          <p:nvSpPr>
            <p:cNvPr id="10" name="Google Shape;10;p2"/>
            <p:cNvSpPr/>
            <p:nvPr/>
          </p:nvSpPr>
          <p:spPr>
            <a:xfrm>
              <a:off x="-6225" y="0"/>
              <a:ext cx="10071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0"/>
              <a:ext cx="1998600" cy="4049400"/>
            </a:xfrm>
            <a:prstGeom prst="rect">
              <a:avLst/>
            </a:prstGeom>
            <a:solidFill>
              <a:srgbClr val="776E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10800000">
              <a:off x="8844600" y="-12275"/>
              <a:ext cx="299400" cy="5168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178000" y="2028600"/>
            <a:ext cx="5289000" cy="74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178000" y="2698800"/>
            <a:ext cx="6603300" cy="4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_1">
    <p:bg>
      <p:bgPr>
        <a:solidFill>
          <a:schemeClr val="accent4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-6225" y="-12275"/>
            <a:ext cx="9150225" cy="5168100"/>
            <a:chOff x="-6225" y="-12275"/>
            <a:chExt cx="9150225" cy="5168100"/>
          </a:xfrm>
        </p:grpSpPr>
        <p:sp>
          <p:nvSpPr>
            <p:cNvPr id="17" name="Google Shape;17;p3"/>
            <p:cNvSpPr/>
            <p:nvPr/>
          </p:nvSpPr>
          <p:spPr>
            <a:xfrm>
              <a:off x="-6225" y="0"/>
              <a:ext cx="10071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 rot="10800000">
              <a:off x="8844600" y="-12275"/>
              <a:ext cx="299400" cy="5168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2119300" y="852350"/>
            <a:ext cx="4905300" cy="34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983000"/>
            <a:ext cx="7704000" cy="36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bel"/>
              <a:buChar char="●"/>
              <a:defRPr sz="11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7"/>
          <p:cNvGrpSpPr/>
          <p:nvPr/>
        </p:nvGrpSpPr>
        <p:grpSpPr>
          <a:xfrm>
            <a:off x="-6225" y="-12275"/>
            <a:ext cx="9150225" cy="5168100"/>
            <a:chOff x="-6225" y="-12275"/>
            <a:chExt cx="9150225" cy="5168100"/>
          </a:xfrm>
        </p:grpSpPr>
        <p:sp>
          <p:nvSpPr>
            <p:cNvPr id="37" name="Google Shape;37;p7"/>
            <p:cNvSpPr/>
            <p:nvPr/>
          </p:nvSpPr>
          <p:spPr>
            <a:xfrm>
              <a:off x="-6225" y="0"/>
              <a:ext cx="10071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7"/>
            <p:cNvSpPr/>
            <p:nvPr/>
          </p:nvSpPr>
          <p:spPr>
            <a:xfrm rot="10800000">
              <a:off x="8844600" y="-12275"/>
              <a:ext cx="299400" cy="5168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7"/>
          <p:cNvSpPr/>
          <p:nvPr/>
        </p:nvSpPr>
        <p:spPr>
          <a:xfrm>
            <a:off x="0" y="0"/>
            <a:ext cx="7708500" cy="4049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20000" y="949600"/>
            <a:ext cx="3852000" cy="131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1"/>
          </p:nvPr>
        </p:nvSpPr>
        <p:spPr>
          <a:xfrm>
            <a:off x="2468675" y="2554674"/>
            <a:ext cx="4206600" cy="10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2">
          <p15:clr>
            <a:srgbClr val="FA7B17"/>
          </p15:clr>
        </p15:guide>
        <p15:guide id="2" pos="5556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1913700" y="450150"/>
            <a:ext cx="5316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9"/>
          <p:cNvGrpSpPr/>
          <p:nvPr/>
        </p:nvGrpSpPr>
        <p:grpSpPr>
          <a:xfrm>
            <a:off x="-6225" y="-12275"/>
            <a:ext cx="9150225" cy="5168100"/>
            <a:chOff x="-6225" y="-12275"/>
            <a:chExt cx="9150225" cy="5168100"/>
          </a:xfrm>
        </p:grpSpPr>
        <p:sp>
          <p:nvSpPr>
            <p:cNvPr id="46" name="Google Shape;46;p9"/>
            <p:cNvSpPr/>
            <p:nvPr/>
          </p:nvSpPr>
          <p:spPr>
            <a:xfrm>
              <a:off x="-6225" y="0"/>
              <a:ext cx="10071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9"/>
            <p:cNvSpPr/>
            <p:nvPr/>
          </p:nvSpPr>
          <p:spPr>
            <a:xfrm rot="10800000">
              <a:off x="8844600" y="-12275"/>
              <a:ext cx="299400" cy="5168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795500" y="1386675"/>
            <a:ext cx="7553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3027000" y="2991650"/>
            <a:ext cx="3090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15"/>
          <p:cNvGrpSpPr/>
          <p:nvPr/>
        </p:nvGrpSpPr>
        <p:grpSpPr>
          <a:xfrm>
            <a:off x="-6225" y="-12275"/>
            <a:ext cx="9150225" cy="5168100"/>
            <a:chOff x="-6225" y="-12275"/>
            <a:chExt cx="9150225" cy="5168100"/>
          </a:xfrm>
        </p:grpSpPr>
        <p:sp>
          <p:nvSpPr>
            <p:cNvPr id="83" name="Google Shape;83;p15"/>
            <p:cNvSpPr/>
            <p:nvPr/>
          </p:nvSpPr>
          <p:spPr>
            <a:xfrm>
              <a:off x="-6225" y="0"/>
              <a:ext cx="10071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 rot="10800000">
              <a:off x="8844600" y="-12275"/>
              <a:ext cx="299400" cy="5168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15"/>
          <p:cNvSpPr/>
          <p:nvPr/>
        </p:nvSpPr>
        <p:spPr>
          <a:xfrm>
            <a:off x="2216950" y="0"/>
            <a:ext cx="6908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2888449" y="1911375"/>
            <a:ext cx="5535600" cy="6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ubTitle" idx="1"/>
          </p:nvPr>
        </p:nvSpPr>
        <p:spPr>
          <a:xfrm>
            <a:off x="2888450" y="2676300"/>
            <a:ext cx="5096700" cy="19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2">
          <p15:clr>
            <a:srgbClr val="FA7B17"/>
          </p15:clr>
        </p15:guide>
        <p15:guide id="2" pos="5556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LANK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17"/>
          <p:cNvGrpSpPr/>
          <p:nvPr/>
        </p:nvGrpSpPr>
        <p:grpSpPr>
          <a:xfrm>
            <a:off x="-6225" y="-12275"/>
            <a:ext cx="9150225" cy="5168100"/>
            <a:chOff x="-6225" y="-12275"/>
            <a:chExt cx="9150225" cy="5168100"/>
          </a:xfrm>
        </p:grpSpPr>
        <p:sp>
          <p:nvSpPr>
            <p:cNvPr id="94" name="Google Shape;94;p17"/>
            <p:cNvSpPr/>
            <p:nvPr/>
          </p:nvSpPr>
          <p:spPr>
            <a:xfrm>
              <a:off x="-6225" y="0"/>
              <a:ext cx="10071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 rot="10800000">
              <a:off x="6960600" y="-12275"/>
              <a:ext cx="2183400" cy="5168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 flipH="1">
            <a:off x="720000" y="1233175"/>
            <a:ext cx="4529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 flipH="1">
            <a:off x="720000" y="2715475"/>
            <a:ext cx="2909400" cy="7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Condensed"/>
              <a:buNone/>
              <a:defRPr sz="2800" b="1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Char char="●"/>
              <a:defRPr sz="120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Char char="○"/>
              <a:defRPr sz="120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Char char="■"/>
              <a:defRPr sz="120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Char char="●"/>
              <a:defRPr sz="120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Char char="○"/>
              <a:defRPr sz="120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Char char="■"/>
              <a:defRPr sz="120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Char char="●"/>
              <a:defRPr sz="120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Char char="○"/>
              <a:defRPr sz="120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Roboto Mono Light"/>
              <a:buChar char="■"/>
              <a:defRPr sz="120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61" r:id="rId8"/>
    <p:sldLayoutId id="2147483663" r:id="rId9"/>
    <p:sldLayoutId id="2147483671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>
            <a:spLocks noGrp="1"/>
          </p:cNvSpPr>
          <p:nvPr>
            <p:ph type="ctrTitle"/>
          </p:nvPr>
        </p:nvSpPr>
        <p:spPr>
          <a:xfrm>
            <a:off x="1095806" y="1900682"/>
            <a:ext cx="5109784" cy="21631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400" dirty="0" smtClean="0"/>
              <a:t>PANCASILA SEBAGAI IDEOLOGI NEGARA</a:t>
            </a:r>
            <a:endParaRPr sz="4400" dirty="0"/>
          </a:p>
        </p:txBody>
      </p:sp>
      <p:grpSp>
        <p:nvGrpSpPr>
          <p:cNvPr id="180" name="Google Shape;180;p29"/>
          <p:cNvGrpSpPr/>
          <p:nvPr/>
        </p:nvGrpSpPr>
        <p:grpSpPr>
          <a:xfrm>
            <a:off x="454836" y="348188"/>
            <a:ext cx="96000" cy="4447149"/>
            <a:chOff x="288275" y="348188"/>
            <a:chExt cx="96000" cy="4447149"/>
          </a:xfrm>
        </p:grpSpPr>
        <p:grpSp>
          <p:nvGrpSpPr>
            <p:cNvPr id="181" name="Google Shape;181;p29"/>
            <p:cNvGrpSpPr/>
            <p:nvPr/>
          </p:nvGrpSpPr>
          <p:grpSpPr>
            <a:xfrm>
              <a:off x="288275" y="4408413"/>
              <a:ext cx="96000" cy="386925"/>
              <a:chOff x="288275" y="4466225"/>
              <a:chExt cx="96000" cy="386925"/>
            </a:xfrm>
          </p:grpSpPr>
          <p:cxnSp>
            <p:nvCxnSpPr>
              <p:cNvPr id="182" name="Google Shape;182;p29"/>
              <p:cNvCxnSpPr/>
              <p:nvPr/>
            </p:nvCxnSpPr>
            <p:spPr>
              <a:xfrm>
                <a:off x="288275" y="446622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3" name="Google Shape;183;p29"/>
              <p:cNvCxnSpPr/>
              <p:nvPr/>
            </p:nvCxnSpPr>
            <p:spPr>
              <a:xfrm>
                <a:off x="288275" y="459520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4" name="Google Shape;184;p29"/>
              <p:cNvCxnSpPr/>
              <p:nvPr/>
            </p:nvCxnSpPr>
            <p:spPr>
              <a:xfrm>
                <a:off x="288275" y="472417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5" name="Google Shape;185;p29"/>
              <p:cNvCxnSpPr/>
              <p:nvPr/>
            </p:nvCxnSpPr>
            <p:spPr>
              <a:xfrm>
                <a:off x="288275" y="485315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186" name="Google Shape;186;p29"/>
            <p:cNvCxnSpPr/>
            <p:nvPr/>
          </p:nvCxnSpPr>
          <p:spPr>
            <a:xfrm rot="10800000">
              <a:off x="336275" y="1603813"/>
              <a:ext cx="0" cy="193590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7" name="Google Shape;187;p29"/>
            <p:cNvGrpSpPr/>
            <p:nvPr/>
          </p:nvGrpSpPr>
          <p:grpSpPr>
            <a:xfrm>
              <a:off x="288275" y="348188"/>
              <a:ext cx="96000" cy="386925"/>
              <a:chOff x="288275" y="4466225"/>
              <a:chExt cx="96000" cy="386925"/>
            </a:xfrm>
          </p:grpSpPr>
          <p:cxnSp>
            <p:nvCxnSpPr>
              <p:cNvPr id="188" name="Google Shape;188;p29"/>
              <p:cNvCxnSpPr/>
              <p:nvPr/>
            </p:nvCxnSpPr>
            <p:spPr>
              <a:xfrm>
                <a:off x="288275" y="446622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9" name="Google Shape;189;p29"/>
              <p:cNvCxnSpPr/>
              <p:nvPr/>
            </p:nvCxnSpPr>
            <p:spPr>
              <a:xfrm>
                <a:off x="288275" y="459520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29"/>
              <p:cNvCxnSpPr/>
              <p:nvPr/>
            </p:nvCxnSpPr>
            <p:spPr>
              <a:xfrm>
                <a:off x="288275" y="472417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191;p29"/>
              <p:cNvCxnSpPr/>
              <p:nvPr/>
            </p:nvCxnSpPr>
            <p:spPr>
              <a:xfrm>
                <a:off x="288275" y="485315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39" y="0"/>
            <a:ext cx="2184971" cy="23694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2"/>
          <p:cNvSpPr txBox="1">
            <a:spLocks noGrp="1"/>
          </p:cNvSpPr>
          <p:nvPr>
            <p:ph type="title"/>
          </p:nvPr>
        </p:nvSpPr>
        <p:spPr>
          <a:xfrm>
            <a:off x="1913700" y="450150"/>
            <a:ext cx="5316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smtClean="0"/>
              <a:t>THANKS!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78;p29"/>
          <p:cNvSpPr txBox="1">
            <a:spLocks noGrp="1"/>
          </p:cNvSpPr>
          <p:nvPr>
            <p:ph type="title"/>
          </p:nvPr>
        </p:nvSpPr>
        <p:spPr>
          <a:xfrm>
            <a:off x="1204900" y="646867"/>
            <a:ext cx="4230129" cy="7195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400" dirty="0" smtClean="0"/>
              <a:t>Kelompok 5 :</a:t>
            </a:r>
            <a:endParaRPr sz="4400" dirty="0"/>
          </a:p>
        </p:txBody>
      </p:sp>
      <p:sp>
        <p:nvSpPr>
          <p:cNvPr id="4" name="Google Shape;197;p30"/>
          <p:cNvSpPr txBox="1">
            <a:spLocks/>
          </p:cNvSpPr>
          <p:nvPr/>
        </p:nvSpPr>
        <p:spPr>
          <a:xfrm>
            <a:off x="1068512" y="1366464"/>
            <a:ext cx="6544639" cy="2547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58850" indent="-342900">
              <a:buClr>
                <a:srgbClr val="F3F3F3"/>
              </a:buClr>
              <a:buSzPts val="1100"/>
              <a:buAutoNum type="arabicPeriod"/>
            </a:pPr>
            <a:r>
              <a:rPr lang="id-ID" sz="2400" dirty="0" smtClean="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Apriliana Ning Tyas 	(041911433060)</a:t>
            </a:r>
          </a:p>
          <a:p>
            <a:pPr marL="958850" indent="-342900">
              <a:buClr>
                <a:srgbClr val="F3F3F3"/>
              </a:buClr>
              <a:buSzPts val="1100"/>
              <a:buAutoNum type="arabicPeriod"/>
            </a:pPr>
            <a:r>
              <a:rPr lang="id-ID" sz="2400" dirty="0" smtClean="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Namira Oktarinda Z.	(041911433147)</a:t>
            </a:r>
          </a:p>
          <a:p>
            <a:pPr marL="958850" indent="-342900">
              <a:buClr>
                <a:srgbClr val="F3F3F3"/>
              </a:buClr>
              <a:buSzPts val="1100"/>
              <a:buAutoNum type="arabicPeriod"/>
            </a:pPr>
            <a:r>
              <a:rPr lang="id-ID" sz="2400" dirty="0" smtClean="0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Na Arina Elhaq F. 	(071911633063)</a:t>
            </a:r>
            <a:endParaRPr lang="en-US" sz="2400" dirty="0">
              <a:solidFill>
                <a:srgbClr val="F3F3F3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0665" y="2640459"/>
            <a:ext cx="2184971" cy="236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31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>
            <a:spLocks noGrp="1"/>
          </p:cNvSpPr>
          <p:nvPr>
            <p:ph type="subTitle" idx="1"/>
          </p:nvPr>
        </p:nvSpPr>
        <p:spPr>
          <a:xfrm>
            <a:off x="454836" y="1568843"/>
            <a:ext cx="6092573" cy="1294544"/>
          </a:xfrm>
          <a:prstGeom prst="rect">
            <a:avLst/>
          </a:prstGeom>
        </p:spPr>
        <p:txBody>
          <a:bodyPr spcFirstLastPara="1" wrap="square" lIns="91425" tIns="270000" rIns="91425" bIns="91425" anchor="ctr" anchorCtr="0">
            <a:noAutofit/>
          </a:bodyPr>
          <a:lstStyle/>
          <a:p>
            <a:pPr marL="0" lvl="0" indent="0" algn="l">
              <a:spcAft>
                <a:spcPts val="1600"/>
              </a:spcAft>
            </a:pPr>
            <a:r>
              <a:rPr lang="en-US" sz="1800" dirty="0" err="1" smtClean="0">
                <a:latin typeface="Roboto Mono" panose="020B0604020202020204" charset="0"/>
                <a:ea typeface="Roboto Mono" panose="020B0604020202020204" charset="0"/>
              </a:rPr>
              <a:t>P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ancasila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merupakan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rumusan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dan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pedoman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kehidupan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berbangsa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dan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bernegara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bagi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seluruh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</a:t>
            </a:r>
            <a:r>
              <a:rPr sz="1800" dirty="0" err="1" smtClean="0">
                <a:latin typeface="Roboto Mono" panose="020B0604020202020204" charset="0"/>
                <a:ea typeface="Roboto Mono" panose="020B0604020202020204" charset="0"/>
              </a:rPr>
              <a:t>rakyat</a:t>
            </a:r>
            <a:r>
              <a:rPr sz="1800" dirty="0" smtClean="0">
                <a:latin typeface="Roboto Mono" panose="020B0604020202020204" charset="0"/>
                <a:ea typeface="Roboto Mono" panose="020B0604020202020204" charset="0"/>
              </a:rPr>
              <a:t> Indonesia.</a:t>
            </a:r>
          </a:p>
          <a:p>
            <a:pPr marL="0" lvl="0" indent="0" algn="l">
              <a:spcAft>
                <a:spcPts val="1600"/>
              </a:spcAft>
            </a:pPr>
            <a:r>
              <a:rPr lang="id-ID" sz="1800" dirty="0" smtClean="0">
                <a:latin typeface="Roboto Mono" panose="020B0604020202020204" charset="0"/>
                <a:ea typeface="Roboto Mono" panose="020B0604020202020204" charset="0"/>
              </a:rPr>
              <a:t>.</a:t>
            </a:r>
            <a:endParaRPr sz="1800" dirty="0">
              <a:latin typeface="Roboto Mono" panose="020B0604020202020204" charset="0"/>
              <a:ea typeface="Roboto Mono" panose="020B0604020202020204" charset="0"/>
            </a:endParaRPr>
          </a:p>
        </p:txBody>
      </p:sp>
      <p:grpSp>
        <p:nvGrpSpPr>
          <p:cNvPr id="216" name="Google Shape;216;p31"/>
          <p:cNvGrpSpPr/>
          <p:nvPr/>
        </p:nvGrpSpPr>
        <p:grpSpPr>
          <a:xfrm>
            <a:off x="454836" y="348188"/>
            <a:ext cx="96000" cy="4447149"/>
            <a:chOff x="288275" y="348188"/>
            <a:chExt cx="96000" cy="4447149"/>
          </a:xfrm>
        </p:grpSpPr>
        <p:grpSp>
          <p:nvGrpSpPr>
            <p:cNvPr id="217" name="Google Shape;217;p31"/>
            <p:cNvGrpSpPr/>
            <p:nvPr/>
          </p:nvGrpSpPr>
          <p:grpSpPr>
            <a:xfrm>
              <a:off x="288275" y="4408413"/>
              <a:ext cx="96000" cy="386925"/>
              <a:chOff x="288275" y="4466225"/>
              <a:chExt cx="96000" cy="386925"/>
            </a:xfrm>
          </p:grpSpPr>
          <p:cxnSp>
            <p:nvCxnSpPr>
              <p:cNvPr id="218" name="Google Shape;218;p31"/>
              <p:cNvCxnSpPr/>
              <p:nvPr/>
            </p:nvCxnSpPr>
            <p:spPr>
              <a:xfrm>
                <a:off x="288275" y="446622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" name="Google Shape;219;p31"/>
              <p:cNvCxnSpPr/>
              <p:nvPr/>
            </p:nvCxnSpPr>
            <p:spPr>
              <a:xfrm>
                <a:off x="288275" y="459520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" name="Google Shape;220;p31"/>
              <p:cNvCxnSpPr/>
              <p:nvPr/>
            </p:nvCxnSpPr>
            <p:spPr>
              <a:xfrm>
                <a:off x="288275" y="472417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" name="Google Shape;221;p31"/>
              <p:cNvCxnSpPr/>
              <p:nvPr/>
            </p:nvCxnSpPr>
            <p:spPr>
              <a:xfrm>
                <a:off x="288275" y="485315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22" name="Google Shape;222;p31"/>
            <p:cNvCxnSpPr/>
            <p:nvPr/>
          </p:nvCxnSpPr>
          <p:spPr>
            <a:xfrm rot="10800000">
              <a:off x="336275" y="1603813"/>
              <a:ext cx="0" cy="193590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23" name="Google Shape;223;p31"/>
            <p:cNvGrpSpPr/>
            <p:nvPr/>
          </p:nvGrpSpPr>
          <p:grpSpPr>
            <a:xfrm>
              <a:off x="288275" y="348188"/>
              <a:ext cx="96000" cy="386925"/>
              <a:chOff x="288275" y="4466225"/>
              <a:chExt cx="96000" cy="386925"/>
            </a:xfrm>
          </p:grpSpPr>
          <p:cxnSp>
            <p:nvCxnSpPr>
              <p:cNvPr id="224" name="Google Shape;224;p31"/>
              <p:cNvCxnSpPr/>
              <p:nvPr/>
            </p:nvCxnSpPr>
            <p:spPr>
              <a:xfrm>
                <a:off x="288275" y="446622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5" name="Google Shape;225;p31"/>
              <p:cNvCxnSpPr/>
              <p:nvPr/>
            </p:nvCxnSpPr>
            <p:spPr>
              <a:xfrm>
                <a:off x="288275" y="459520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6" name="Google Shape;226;p31"/>
              <p:cNvCxnSpPr/>
              <p:nvPr/>
            </p:nvCxnSpPr>
            <p:spPr>
              <a:xfrm>
                <a:off x="288275" y="472417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7" name="Google Shape;227;p31"/>
              <p:cNvCxnSpPr/>
              <p:nvPr/>
            </p:nvCxnSpPr>
            <p:spPr>
              <a:xfrm>
                <a:off x="288275" y="485315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7" name="Google Shape;214;p31"/>
          <p:cNvSpPr txBox="1">
            <a:spLocks/>
          </p:cNvSpPr>
          <p:nvPr/>
        </p:nvSpPr>
        <p:spPr>
          <a:xfrm>
            <a:off x="1093654" y="2863387"/>
            <a:ext cx="6848269" cy="979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27000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pPr marL="0" indent="0" algn="l">
              <a:spcAft>
                <a:spcPts val="1600"/>
              </a:spcAft>
            </a:pPr>
            <a:r>
              <a:rPr lang="id-ID" sz="1800" dirty="0">
                <a:latin typeface="Roboto Mono" panose="020B0604020202020204" charset="0"/>
                <a:ea typeface="Roboto Mono" panose="020B0604020202020204" charset="0"/>
              </a:rPr>
              <a:t>Ideologi Negara adalah kesatuan gagasan-gagasan dasar yang sistematis dan menyeluruh tentang manusia dan kehidupannya baik individual maupun sosial dalam kehidupan kenegaraan</a:t>
            </a:r>
            <a:r>
              <a:rPr lang="en-US" sz="1800" dirty="0" smtClean="0">
                <a:latin typeface="Roboto Mono" panose="020B0604020202020204" charset="0"/>
                <a:ea typeface="Roboto Mono" panose="020B0604020202020204" charset="0"/>
              </a:rPr>
              <a:t>.</a:t>
            </a:r>
            <a:endParaRPr lang="en-US" sz="1800" dirty="0">
              <a:latin typeface="Roboto Mono" panose="020B0604020202020204" charset="0"/>
              <a:ea typeface="Roboto Mono" panose="020B0604020202020204" charset="0"/>
            </a:endParaRPr>
          </a:p>
        </p:txBody>
      </p:sp>
      <p:grpSp>
        <p:nvGrpSpPr>
          <p:cNvPr id="18" name="Google Shape;3330;p65"/>
          <p:cNvGrpSpPr/>
          <p:nvPr/>
        </p:nvGrpSpPr>
        <p:grpSpPr>
          <a:xfrm>
            <a:off x="740781" y="245269"/>
            <a:ext cx="3492172" cy="770270"/>
            <a:chOff x="4418766" y="2468674"/>
            <a:chExt cx="815276" cy="167425"/>
          </a:xfrm>
          <a:solidFill>
            <a:schemeClr val="accent3"/>
          </a:solidFill>
        </p:grpSpPr>
        <p:sp>
          <p:nvSpPr>
            <p:cNvPr id="19" name="Google Shape;3331;p65"/>
            <p:cNvSpPr/>
            <p:nvPr/>
          </p:nvSpPr>
          <p:spPr>
            <a:xfrm>
              <a:off x="4418766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332;p65"/>
            <p:cNvSpPr/>
            <p:nvPr/>
          </p:nvSpPr>
          <p:spPr>
            <a:xfrm>
              <a:off x="4555844" y="2468674"/>
              <a:ext cx="67819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2400" b="1" dirty="0" err="1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Pancasila</a:t>
              </a:r>
              <a:r>
                <a:rPr sz="24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 </a:t>
              </a:r>
              <a:r>
                <a:rPr sz="2400" b="1" dirty="0" err="1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sebagai</a:t>
              </a:r>
              <a:r>
                <a:rPr sz="24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 </a:t>
              </a:r>
              <a:r>
                <a:rPr sz="2400" b="1" dirty="0" err="1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ideolog</a:t>
              </a:r>
              <a:r>
                <a:rPr lang="id-ID" sz="24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i negara</a:t>
              </a:r>
              <a:endParaRPr sz="2400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6060" y="88281"/>
            <a:ext cx="1551398" cy="620635"/>
          </a:xfrm>
        </p:spPr>
        <p:txBody>
          <a:bodyPr/>
          <a:lstStyle/>
          <a:p>
            <a:pPr algn="ctr"/>
            <a:r>
              <a:rPr lang="id-ID" sz="2800" dirty="0" smtClean="0"/>
              <a:t>Ideologi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950" y="904126"/>
            <a:ext cx="3408093" cy="2682248"/>
          </a:xfrm>
        </p:spPr>
        <p:txBody>
          <a:bodyPr/>
          <a:lstStyle/>
          <a:p>
            <a:r>
              <a:rPr lang="id-ID" sz="2000" b="1" dirty="0" smtClean="0">
                <a:latin typeface="Roboto Mono" panose="020B0604020202020204" charset="0"/>
                <a:ea typeface="Roboto Mono" panose="020B0604020202020204" charset="0"/>
              </a:rPr>
              <a:t>Ideologi tertutup</a:t>
            </a:r>
          </a:p>
          <a:p>
            <a:endParaRPr lang="id-ID" sz="2000" b="1" dirty="0" smtClean="0">
              <a:latin typeface="Roboto Mono" panose="020B0604020202020204" charset="0"/>
              <a:ea typeface="Roboto Mono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d-ID" dirty="0" smtClean="0"/>
              <a:t>Cita-cita sebuah kelompok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d-ID" dirty="0" smtClean="0"/>
              <a:t>Bersifat totaliter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d-ID" dirty="0" smtClean="0"/>
              <a:t>Tidak ada keanekaragaman, baik pandangan maupun budaya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d-ID" dirty="0" smtClean="0"/>
              <a:t>Rakyat dituntut memiliki kesetian total pada ideologi mutlak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01573" y="915093"/>
            <a:ext cx="125896" cy="31027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4027469" y="904126"/>
            <a:ext cx="3408093" cy="2682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Roboto Mono Light"/>
              <a:buNone/>
              <a:defRPr sz="1400" b="0" i="0" u="none" strike="noStrike" cap="none">
                <a:solidFill>
                  <a:srgbClr val="F3F3F3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r>
              <a:rPr lang="id-ID" sz="2000" b="1" dirty="0" smtClean="0">
                <a:latin typeface="Roboto Mono" panose="020B0604020202020204" charset="0"/>
                <a:ea typeface="Roboto Mono" panose="020B0604020202020204" charset="0"/>
              </a:rPr>
              <a:t>Ideologi terbuka</a:t>
            </a:r>
          </a:p>
          <a:p>
            <a:endParaRPr lang="id-ID" sz="2000" b="1" dirty="0" smtClean="0">
              <a:latin typeface="Roboto Mono" panose="020B0604020202020204" charset="0"/>
              <a:ea typeface="Roboto Mono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d-ID" dirty="0" smtClean="0"/>
              <a:t>Merupakan kekayaan rohami, budaya, dan masyarakat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d-ID" dirty="0" smtClean="0"/>
              <a:t>Tidak diciptakan oleh negara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d-ID" dirty="0" smtClean="0"/>
              <a:t>Isinya tidak instan atau operasional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d-ID" dirty="0" smtClean="0"/>
              <a:t>Menginspirasi masyarakat untuk bertanggung jawab</a:t>
            </a:r>
          </a:p>
        </p:txBody>
      </p:sp>
    </p:spTree>
    <p:extLst>
      <p:ext uri="{BB962C8B-B14F-4D97-AF65-F5344CB8AC3E}">
        <p14:creationId xmlns:p14="http://schemas.microsoft.com/office/powerpoint/2010/main" val="227695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>
            <a:spLocks noGrp="1"/>
          </p:cNvSpPr>
          <p:nvPr>
            <p:ph type="subTitle" idx="1"/>
          </p:nvPr>
        </p:nvSpPr>
        <p:spPr>
          <a:xfrm>
            <a:off x="2291138" y="1006868"/>
            <a:ext cx="5065160" cy="1520576"/>
          </a:xfrm>
          <a:prstGeom prst="rect">
            <a:avLst/>
          </a:prstGeom>
        </p:spPr>
        <p:txBody>
          <a:bodyPr spcFirstLastPara="1" wrap="square" lIns="91425" tIns="270000" rIns="91425" bIns="91425" anchor="ctr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id-ID" sz="1800" dirty="0">
                <a:latin typeface="Roboto Mono" panose="020B0604020202020204" charset="0"/>
                <a:ea typeface="Roboto Mono" panose="020B0604020202020204" charset="0"/>
              </a:rPr>
              <a:t>Pancasila sebagai ideologi mengandung pengertian bahwa Pancasila merupakan ajaran, gagasan, doktrin, teori atau </a:t>
            </a:r>
            <a:r>
              <a:rPr lang="id-ID" sz="1800" dirty="0" smtClean="0">
                <a:latin typeface="Roboto Mono" panose="020B0604020202020204" charset="0"/>
                <a:ea typeface="Roboto Mono" panose="020B0604020202020204" charset="0"/>
              </a:rPr>
              <a:t>ilmu </a:t>
            </a:r>
            <a:r>
              <a:rPr lang="id-ID" sz="1800" dirty="0">
                <a:latin typeface="Roboto Mono" panose="020B0604020202020204" charset="0"/>
                <a:ea typeface="Roboto Mono" panose="020B0604020202020204" charset="0"/>
              </a:rPr>
              <a:t>yang diyakini kebenarannya </a:t>
            </a:r>
            <a:endParaRPr sz="1800" dirty="0">
              <a:solidFill>
                <a:srgbClr val="F3F3F3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  <p:grpSp>
        <p:nvGrpSpPr>
          <p:cNvPr id="234" name="Google Shape;234;p32"/>
          <p:cNvGrpSpPr/>
          <p:nvPr/>
        </p:nvGrpSpPr>
        <p:grpSpPr>
          <a:xfrm>
            <a:off x="454836" y="348188"/>
            <a:ext cx="96000" cy="4447149"/>
            <a:chOff x="288275" y="348188"/>
            <a:chExt cx="96000" cy="4447149"/>
          </a:xfrm>
        </p:grpSpPr>
        <p:grpSp>
          <p:nvGrpSpPr>
            <p:cNvPr id="235" name="Google Shape;235;p32"/>
            <p:cNvGrpSpPr/>
            <p:nvPr/>
          </p:nvGrpSpPr>
          <p:grpSpPr>
            <a:xfrm>
              <a:off x="288275" y="4408413"/>
              <a:ext cx="96000" cy="386925"/>
              <a:chOff x="288275" y="4466225"/>
              <a:chExt cx="96000" cy="386925"/>
            </a:xfrm>
          </p:grpSpPr>
          <p:cxnSp>
            <p:nvCxnSpPr>
              <p:cNvPr id="236" name="Google Shape;236;p32"/>
              <p:cNvCxnSpPr/>
              <p:nvPr/>
            </p:nvCxnSpPr>
            <p:spPr>
              <a:xfrm>
                <a:off x="288275" y="446622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32"/>
              <p:cNvCxnSpPr/>
              <p:nvPr/>
            </p:nvCxnSpPr>
            <p:spPr>
              <a:xfrm>
                <a:off x="288275" y="459520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8" name="Google Shape;238;p32"/>
              <p:cNvCxnSpPr/>
              <p:nvPr/>
            </p:nvCxnSpPr>
            <p:spPr>
              <a:xfrm>
                <a:off x="288275" y="472417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9" name="Google Shape;239;p32"/>
              <p:cNvCxnSpPr/>
              <p:nvPr/>
            </p:nvCxnSpPr>
            <p:spPr>
              <a:xfrm>
                <a:off x="288275" y="485315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40" name="Google Shape;240;p32"/>
            <p:cNvCxnSpPr/>
            <p:nvPr/>
          </p:nvCxnSpPr>
          <p:spPr>
            <a:xfrm rot="10800000">
              <a:off x="336275" y="1603813"/>
              <a:ext cx="0" cy="193590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1" name="Google Shape;241;p32"/>
            <p:cNvGrpSpPr/>
            <p:nvPr/>
          </p:nvGrpSpPr>
          <p:grpSpPr>
            <a:xfrm>
              <a:off x="288275" y="348188"/>
              <a:ext cx="96000" cy="386925"/>
              <a:chOff x="288275" y="4466225"/>
              <a:chExt cx="96000" cy="386925"/>
            </a:xfrm>
          </p:grpSpPr>
          <p:cxnSp>
            <p:nvCxnSpPr>
              <p:cNvPr id="242" name="Google Shape;242;p32"/>
              <p:cNvCxnSpPr/>
              <p:nvPr/>
            </p:nvCxnSpPr>
            <p:spPr>
              <a:xfrm>
                <a:off x="288275" y="446622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3" name="Google Shape;243;p32"/>
              <p:cNvCxnSpPr/>
              <p:nvPr/>
            </p:nvCxnSpPr>
            <p:spPr>
              <a:xfrm>
                <a:off x="288275" y="459520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4" name="Google Shape;244;p32"/>
              <p:cNvCxnSpPr/>
              <p:nvPr/>
            </p:nvCxnSpPr>
            <p:spPr>
              <a:xfrm>
                <a:off x="288275" y="472417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5" name="Google Shape;245;p32"/>
              <p:cNvCxnSpPr/>
              <p:nvPr/>
            </p:nvCxnSpPr>
            <p:spPr>
              <a:xfrm>
                <a:off x="288275" y="485315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6" name="Google Shape;3330;p65"/>
          <p:cNvGrpSpPr/>
          <p:nvPr/>
        </p:nvGrpSpPr>
        <p:grpSpPr>
          <a:xfrm>
            <a:off x="2291137" y="92028"/>
            <a:ext cx="3492172" cy="770270"/>
            <a:chOff x="4418766" y="2468674"/>
            <a:chExt cx="815276" cy="167425"/>
          </a:xfrm>
          <a:solidFill>
            <a:schemeClr val="accent3"/>
          </a:solidFill>
        </p:grpSpPr>
        <p:sp>
          <p:nvSpPr>
            <p:cNvPr id="17" name="Google Shape;3331;p65"/>
            <p:cNvSpPr/>
            <p:nvPr/>
          </p:nvSpPr>
          <p:spPr>
            <a:xfrm>
              <a:off x="4418766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332;p65"/>
            <p:cNvSpPr/>
            <p:nvPr/>
          </p:nvSpPr>
          <p:spPr>
            <a:xfrm>
              <a:off x="4555844" y="2468674"/>
              <a:ext cx="67819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2400" b="1" dirty="0" err="1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Pancasila</a:t>
              </a:r>
              <a:r>
                <a:rPr sz="24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 </a:t>
              </a:r>
              <a:r>
                <a:rPr sz="2400" b="1" dirty="0" err="1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sebagai</a:t>
              </a:r>
              <a:r>
                <a:rPr sz="24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 </a:t>
              </a:r>
              <a:r>
                <a:rPr sz="2400" b="1" dirty="0" err="1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ideolog</a:t>
              </a:r>
              <a:r>
                <a:rPr lang="id-ID" sz="2400" b="1" dirty="0" smtClean="0">
                  <a:solidFill>
                    <a:schemeClr val="bg1"/>
                  </a:solidFill>
                  <a:latin typeface="Roboto Condensed" panose="020B0604020202020204" charset="0"/>
                  <a:ea typeface="Roboto Condensed" panose="020B0604020202020204" charset="0"/>
                </a:rPr>
                <a:t>i negara</a:t>
              </a:r>
              <a:endParaRPr sz="2400" b="1" dirty="0">
                <a:solidFill>
                  <a:schemeClr val="bg1"/>
                </a:solidFill>
                <a:latin typeface="Roboto Condensed" panose="020B0604020202020204" charset="0"/>
                <a:ea typeface="Roboto Condensed" panose="020B0604020202020204" charset="0"/>
              </a:endParaRPr>
            </a:p>
          </p:txBody>
        </p:sp>
      </p:grpSp>
      <p:sp>
        <p:nvSpPr>
          <p:cNvPr id="20" name="Google Shape;232;p32"/>
          <p:cNvSpPr txBox="1">
            <a:spLocks/>
          </p:cNvSpPr>
          <p:nvPr/>
        </p:nvSpPr>
        <p:spPr>
          <a:xfrm>
            <a:off x="3908275" y="2527443"/>
            <a:ext cx="5338467" cy="1630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27000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100" b="0" i="0" u="none" strike="noStrike" cap="none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100" b="0" i="0" u="none" strike="noStrike" cap="none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100" b="0" i="0" u="none" strike="noStrike" cap="none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100" b="0" i="0" u="none" strike="noStrike" cap="none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100" b="0" i="0" u="none" strike="noStrike" cap="none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100" b="0" i="0" u="none" strike="noStrike" cap="none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100" b="0" i="0" u="none" strike="noStrike" cap="none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100" b="0" i="0" u="none" strike="noStrike" cap="none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ono Light"/>
              <a:buNone/>
              <a:defRPr sz="1100" b="0" i="0" u="none" strike="noStrike" cap="none">
                <a:solidFill>
                  <a:schemeClr val="lt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pPr marL="0" lvl="0" indent="0">
              <a:buClr>
                <a:schemeClr val="dk1"/>
              </a:buClr>
              <a:buSzPts val="1100"/>
            </a:pPr>
            <a:r>
              <a:rPr lang="id-ID" sz="1800" dirty="0" smtClean="0">
                <a:latin typeface="Roboto Mono" panose="020B0604020202020204" charset="0"/>
                <a:ea typeface="Roboto Mono" panose="020B0604020202020204" charset="0"/>
              </a:rPr>
              <a:t>serta </a:t>
            </a:r>
            <a:r>
              <a:rPr lang="id-ID" sz="1800" dirty="0">
                <a:latin typeface="Roboto Mono" panose="020B0604020202020204" charset="0"/>
                <a:ea typeface="Roboto Mono" panose="020B0604020202020204" charset="0"/>
              </a:rPr>
              <a:t>dijadikan pandangan hidup bangsa Indonesia serta menjadi pentunjuk dalam menyelesaikan masalah yang dihadapi masyarakat, bangsa dan negara Indonesia</a:t>
            </a:r>
            <a:endParaRPr lang="id-ID" sz="1800" dirty="0">
              <a:solidFill>
                <a:srgbClr val="F3F3F3"/>
              </a:solidFill>
              <a:latin typeface="Roboto Mono" panose="020B0604020202020204" charset="0"/>
              <a:ea typeface="Roboto Mono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"/>
          <p:cNvSpPr txBox="1">
            <a:spLocks noGrp="1"/>
          </p:cNvSpPr>
          <p:nvPr>
            <p:ph type="title"/>
          </p:nvPr>
        </p:nvSpPr>
        <p:spPr>
          <a:xfrm>
            <a:off x="812937" y="56470"/>
            <a:ext cx="4428125" cy="10993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800" dirty="0" smtClean="0"/>
              <a:t>Fungsi Pancasila Sebagai Ideologi Negara</a:t>
            </a:r>
            <a:endParaRPr sz="2800" dirty="0"/>
          </a:p>
        </p:txBody>
      </p:sp>
      <p:sp>
        <p:nvSpPr>
          <p:cNvPr id="293" name="Google Shape;293;p35"/>
          <p:cNvSpPr txBox="1">
            <a:spLocks noGrp="1"/>
          </p:cNvSpPr>
          <p:nvPr>
            <p:ph type="subTitle" idx="1"/>
          </p:nvPr>
        </p:nvSpPr>
        <p:spPr>
          <a:xfrm>
            <a:off x="2472177" y="1736332"/>
            <a:ext cx="5537770" cy="31663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 dirty="0" smtClean="0">
                <a:latin typeface="Roboto Mono" panose="020B0604020202020204" charset="0"/>
                <a:ea typeface="Roboto Mono" panose="020B0604020202020204" charset="0"/>
              </a:rPr>
              <a:t>Memperkokoh </a:t>
            </a:r>
            <a:r>
              <a:rPr lang="id-ID" dirty="0">
                <a:latin typeface="Roboto Mono" panose="020B0604020202020204" charset="0"/>
                <a:ea typeface="Roboto Mono" panose="020B0604020202020204" charset="0"/>
              </a:rPr>
              <a:t>persatuan bangsa karena bangsa Indonesia adalah bangsa yang majemuk. </a:t>
            </a:r>
            <a:endParaRPr lang="id-ID" dirty="0" smtClean="0">
              <a:latin typeface="Roboto Mono" panose="020B0604020202020204" charset="0"/>
              <a:ea typeface="Roboto Mono" panose="020B0604020202020204" charset="0"/>
            </a:endParaRPr>
          </a:p>
          <a:p>
            <a:pPr marL="0" indent="0" algn="l"/>
            <a:endParaRPr lang="id-ID" dirty="0" smtClean="0">
              <a:latin typeface="Roboto Mono" panose="020B0604020202020204" charset="0"/>
              <a:ea typeface="Roboto Mono" panose="020B060402020202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 dirty="0" smtClean="0">
                <a:latin typeface="Roboto Mono" panose="020B0604020202020204" charset="0"/>
                <a:ea typeface="Roboto Mono" panose="020B0604020202020204" charset="0"/>
              </a:rPr>
              <a:t>Mengarahkan </a:t>
            </a:r>
            <a:r>
              <a:rPr lang="id-ID" dirty="0">
                <a:latin typeface="Roboto Mono" panose="020B0604020202020204" charset="0"/>
                <a:ea typeface="Roboto Mono" panose="020B0604020202020204" charset="0"/>
              </a:rPr>
              <a:t>bangsa Indonesia menuju tujuannya dan menggerakan serta membimbing bangsa Indonesia dalam melaksanakan pembangunan</a:t>
            </a:r>
            <a:r>
              <a:rPr lang="id-ID" dirty="0" smtClean="0"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pPr marL="0" indent="0" algn="l"/>
            <a:endParaRPr lang="id-ID" dirty="0" smtClean="0">
              <a:latin typeface="Roboto Mono" panose="020B0604020202020204" charset="0"/>
              <a:ea typeface="Roboto Mono" panose="020B060402020202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 dirty="0">
                <a:latin typeface="Roboto Mono" panose="020B0604020202020204" charset="0"/>
                <a:ea typeface="Roboto Mono" panose="020B0604020202020204" charset="0"/>
              </a:rPr>
              <a:t>Memelihara dan mengembangkan identitas bangsa dan sebagai dorongan dalam pembentukan karakter bangsa berdasarkan Pancasila</a:t>
            </a:r>
            <a:r>
              <a:rPr lang="id-ID" dirty="0" smtClean="0">
                <a:latin typeface="Roboto Mono" panose="020B0604020202020204" charset="0"/>
                <a:ea typeface="Roboto Mono" panose="020B0604020202020204" charset="0"/>
              </a:rPr>
              <a:t>.</a:t>
            </a:r>
          </a:p>
          <a:p>
            <a:pPr marL="0" indent="0" algn="l"/>
            <a:endParaRPr lang="id-ID" dirty="0" smtClean="0">
              <a:latin typeface="Roboto Mono" panose="020B0604020202020204" charset="0"/>
              <a:ea typeface="Roboto Mono" panose="020B060402020202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 dirty="0">
                <a:latin typeface="Roboto Mono" panose="020B0604020202020204" charset="0"/>
                <a:ea typeface="Roboto Mono" panose="020B0604020202020204" charset="0"/>
              </a:rPr>
              <a:t>Menjadi standar nilai dalam melakukan kritik mengenai keadaan bangsa dan negara.</a:t>
            </a:r>
            <a:endParaRPr lang="en-US" dirty="0">
              <a:latin typeface="Roboto Mono" panose="020B0604020202020204" charset="0"/>
              <a:ea typeface="Roboto Mono" panose="020B0604020202020204" charset="0"/>
            </a:endParaRPr>
          </a:p>
          <a:p>
            <a:pPr marL="0" indent="0" algn="l"/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94" name="Google Shape;294;p35"/>
          <p:cNvGrpSpPr/>
          <p:nvPr/>
        </p:nvGrpSpPr>
        <p:grpSpPr>
          <a:xfrm>
            <a:off x="454836" y="348188"/>
            <a:ext cx="96000" cy="4447149"/>
            <a:chOff x="288275" y="348188"/>
            <a:chExt cx="96000" cy="4447149"/>
          </a:xfrm>
        </p:grpSpPr>
        <p:grpSp>
          <p:nvGrpSpPr>
            <p:cNvPr id="295" name="Google Shape;295;p35"/>
            <p:cNvGrpSpPr/>
            <p:nvPr/>
          </p:nvGrpSpPr>
          <p:grpSpPr>
            <a:xfrm>
              <a:off x="288275" y="4408413"/>
              <a:ext cx="96000" cy="386925"/>
              <a:chOff x="288275" y="4466225"/>
              <a:chExt cx="96000" cy="386925"/>
            </a:xfrm>
          </p:grpSpPr>
          <p:cxnSp>
            <p:nvCxnSpPr>
              <p:cNvPr id="296" name="Google Shape;296;p35"/>
              <p:cNvCxnSpPr/>
              <p:nvPr/>
            </p:nvCxnSpPr>
            <p:spPr>
              <a:xfrm>
                <a:off x="288275" y="446622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7" name="Google Shape;297;p35"/>
              <p:cNvCxnSpPr/>
              <p:nvPr/>
            </p:nvCxnSpPr>
            <p:spPr>
              <a:xfrm>
                <a:off x="288275" y="459520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8" name="Google Shape;298;p35"/>
              <p:cNvCxnSpPr/>
              <p:nvPr/>
            </p:nvCxnSpPr>
            <p:spPr>
              <a:xfrm>
                <a:off x="288275" y="472417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9" name="Google Shape;299;p35"/>
              <p:cNvCxnSpPr/>
              <p:nvPr/>
            </p:nvCxnSpPr>
            <p:spPr>
              <a:xfrm>
                <a:off x="288275" y="485315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300" name="Google Shape;300;p35"/>
            <p:cNvCxnSpPr/>
            <p:nvPr/>
          </p:nvCxnSpPr>
          <p:spPr>
            <a:xfrm rot="10800000">
              <a:off x="336275" y="1603813"/>
              <a:ext cx="0" cy="193590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01" name="Google Shape;301;p35"/>
            <p:cNvGrpSpPr/>
            <p:nvPr/>
          </p:nvGrpSpPr>
          <p:grpSpPr>
            <a:xfrm>
              <a:off x="288275" y="348188"/>
              <a:ext cx="96000" cy="386925"/>
              <a:chOff x="288275" y="4466225"/>
              <a:chExt cx="96000" cy="386925"/>
            </a:xfrm>
          </p:grpSpPr>
          <p:cxnSp>
            <p:nvCxnSpPr>
              <p:cNvPr id="302" name="Google Shape;302;p35"/>
              <p:cNvCxnSpPr/>
              <p:nvPr/>
            </p:nvCxnSpPr>
            <p:spPr>
              <a:xfrm>
                <a:off x="288275" y="446622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3" name="Google Shape;303;p35"/>
              <p:cNvCxnSpPr/>
              <p:nvPr/>
            </p:nvCxnSpPr>
            <p:spPr>
              <a:xfrm>
                <a:off x="288275" y="459520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4" name="Google Shape;304;p35"/>
              <p:cNvCxnSpPr/>
              <p:nvPr/>
            </p:nvCxnSpPr>
            <p:spPr>
              <a:xfrm>
                <a:off x="288275" y="472417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5" name="Google Shape;305;p35"/>
              <p:cNvCxnSpPr/>
              <p:nvPr/>
            </p:nvCxnSpPr>
            <p:spPr>
              <a:xfrm>
                <a:off x="288275" y="485315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>
            <a:spLocks noGrp="1"/>
          </p:cNvSpPr>
          <p:nvPr>
            <p:ph type="title"/>
          </p:nvPr>
        </p:nvSpPr>
        <p:spPr>
          <a:xfrm>
            <a:off x="2772615" y="2003386"/>
            <a:ext cx="4480939" cy="1652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800" dirty="0" smtClean="0"/>
              <a:t>Implementasi Pancasila Dalam Kehidupan Sehari-hari</a:t>
            </a:r>
            <a:endParaRPr sz="2800" dirty="0"/>
          </a:p>
        </p:txBody>
      </p:sp>
      <p:grpSp>
        <p:nvGrpSpPr>
          <p:cNvPr id="198" name="Google Shape;198;p30"/>
          <p:cNvGrpSpPr/>
          <p:nvPr/>
        </p:nvGrpSpPr>
        <p:grpSpPr>
          <a:xfrm>
            <a:off x="454836" y="348188"/>
            <a:ext cx="96000" cy="4447149"/>
            <a:chOff x="288275" y="348188"/>
            <a:chExt cx="96000" cy="4447149"/>
          </a:xfrm>
        </p:grpSpPr>
        <p:grpSp>
          <p:nvGrpSpPr>
            <p:cNvPr id="199" name="Google Shape;199;p30"/>
            <p:cNvGrpSpPr/>
            <p:nvPr/>
          </p:nvGrpSpPr>
          <p:grpSpPr>
            <a:xfrm>
              <a:off x="288275" y="4408413"/>
              <a:ext cx="96000" cy="386925"/>
              <a:chOff x="288275" y="4466225"/>
              <a:chExt cx="96000" cy="386925"/>
            </a:xfrm>
          </p:grpSpPr>
          <p:cxnSp>
            <p:nvCxnSpPr>
              <p:cNvPr id="200" name="Google Shape;200;p30"/>
              <p:cNvCxnSpPr/>
              <p:nvPr/>
            </p:nvCxnSpPr>
            <p:spPr>
              <a:xfrm>
                <a:off x="288275" y="446622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" name="Google Shape;201;p30"/>
              <p:cNvCxnSpPr/>
              <p:nvPr/>
            </p:nvCxnSpPr>
            <p:spPr>
              <a:xfrm>
                <a:off x="288275" y="459520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2" name="Google Shape;202;p30"/>
              <p:cNvCxnSpPr/>
              <p:nvPr/>
            </p:nvCxnSpPr>
            <p:spPr>
              <a:xfrm>
                <a:off x="288275" y="472417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3" name="Google Shape;203;p30"/>
              <p:cNvCxnSpPr/>
              <p:nvPr/>
            </p:nvCxnSpPr>
            <p:spPr>
              <a:xfrm>
                <a:off x="288275" y="485315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04" name="Google Shape;204;p30"/>
            <p:cNvCxnSpPr/>
            <p:nvPr/>
          </p:nvCxnSpPr>
          <p:spPr>
            <a:xfrm rot="10800000">
              <a:off x="336275" y="1603813"/>
              <a:ext cx="0" cy="1935900"/>
            </a:xfrm>
            <a:prstGeom prst="straightConnector1">
              <a:avLst/>
            </a:prstGeom>
            <a:noFill/>
            <a:ln w="19050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05" name="Google Shape;205;p30"/>
            <p:cNvGrpSpPr/>
            <p:nvPr/>
          </p:nvGrpSpPr>
          <p:grpSpPr>
            <a:xfrm>
              <a:off x="288275" y="348188"/>
              <a:ext cx="96000" cy="386925"/>
              <a:chOff x="288275" y="4466225"/>
              <a:chExt cx="96000" cy="386925"/>
            </a:xfrm>
          </p:grpSpPr>
          <p:cxnSp>
            <p:nvCxnSpPr>
              <p:cNvPr id="206" name="Google Shape;206;p30"/>
              <p:cNvCxnSpPr/>
              <p:nvPr/>
            </p:nvCxnSpPr>
            <p:spPr>
              <a:xfrm>
                <a:off x="288275" y="446622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7" name="Google Shape;207;p30"/>
              <p:cNvCxnSpPr/>
              <p:nvPr/>
            </p:nvCxnSpPr>
            <p:spPr>
              <a:xfrm>
                <a:off x="288275" y="459520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8" name="Google Shape;208;p30"/>
              <p:cNvCxnSpPr/>
              <p:nvPr/>
            </p:nvCxnSpPr>
            <p:spPr>
              <a:xfrm>
                <a:off x="288275" y="4724175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9" name="Google Shape;209;p30"/>
              <p:cNvCxnSpPr/>
              <p:nvPr/>
            </p:nvCxnSpPr>
            <p:spPr>
              <a:xfrm>
                <a:off x="288275" y="4853150"/>
                <a:ext cx="9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3F3F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7" name="Half Frame 16"/>
          <p:cNvSpPr/>
          <p:nvPr/>
        </p:nvSpPr>
        <p:spPr>
          <a:xfrm rot="21102692">
            <a:off x="750430" y="1451288"/>
            <a:ext cx="7272808" cy="949148"/>
          </a:xfrm>
          <a:prstGeom prst="halfFrame">
            <a:avLst>
              <a:gd name="adj1" fmla="val 18415"/>
              <a:gd name="adj2" fmla="val 17493"/>
            </a:avLst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18" name="Half Frame 17"/>
          <p:cNvSpPr/>
          <p:nvPr/>
        </p:nvSpPr>
        <p:spPr>
          <a:xfrm rot="497308" flipV="1">
            <a:off x="750431" y="2630919"/>
            <a:ext cx="7272808" cy="949148"/>
          </a:xfrm>
          <a:prstGeom prst="halfFrame">
            <a:avLst>
              <a:gd name="adj1" fmla="val 18415"/>
              <a:gd name="adj2" fmla="val 17493"/>
            </a:avLst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6965878" y="1011376"/>
            <a:ext cx="1423786" cy="2200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Condensed"/>
              <a:buNone/>
              <a:defRPr sz="2400" b="1" i="0" u="none" strike="noStrike" cap="none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sz="20000" dirty="0" smtClean="0">
                <a:solidFill>
                  <a:schemeClr val="bg1"/>
                </a:solidFill>
                <a:latin typeface="Arial Rounded MT Bold" pitchFamily="34" charset="0"/>
              </a:rPr>
              <a:t>?</a:t>
            </a:r>
            <a:endParaRPr lang="id-ID" sz="20000" dirty="0">
              <a:solidFill>
                <a:schemeClr val="bg1"/>
              </a:solidFill>
              <a:latin typeface="Arial Rounded MT Bold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0080" y="184934"/>
            <a:ext cx="2012324" cy="500347"/>
          </a:xfrm>
        </p:spPr>
        <p:txBody>
          <a:bodyPr/>
          <a:lstStyle/>
          <a:p>
            <a:r>
              <a:rPr lang="id-ID" sz="2800" dirty="0" smtClean="0"/>
              <a:t>Sila Pertama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6529" y="445889"/>
            <a:ext cx="6183632" cy="739739"/>
          </a:xfrm>
        </p:spPr>
        <p:txBody>
          <a:bodyPr/>
          <a:lstStyle/>
          <a:p>
            <a:r>
              <a:rPr lang="id-ID" sz="1800" dirty="0" smtClean="0">
                <a:latin typeface="Roboto Mono" panose="020B0604020202020204" charset="0"/>
                <a:ea typeface="Roboto Mono" panose="020B0604020202020204" charset="0"/>
              </a:rPr>
              <a:t>Memahami ketuhanan sebagai pandangan hidup</a:t>
            </a:r>
            <a:endParaRPr lang="en-US" sz="1800" dirty="0"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200080" y="1547515"/>
            <a:ext cx="2012324" cy="500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Condensed"/>
              <a:buNone/>
              <a:defRPr sz="4800" b="1" i="0" u="none" strike="noStrike" cap="none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sz="2800" dirty="0" smtClean="0"/>
              <a:t>Sila Kedua</a:t>
            </a:r>
            <a:endParaRPr lang="en-US" sz="28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958958" y="1965910"/>
            <a:ext cx="6185042" cy="965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Condensed"/>
              <a:buNone/>
              <a:defRPr sz="4800" b="1" i="0" u="none" strike="noStrike" cap="none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sz="1800" b="0" dirty="0" smtClean="0">
                <a:latin typeface="Roboto Mono" panose="020B0604020202020204" charset="0"/>
                <a:ea typeface="Roboto Mono" panose="020B0604020202020204" charset="0"/>
              </a:rPr>
              <a:t>Mengembangkan sikap tenggang rasa agar tidak berbuat semena-mena terhadap orang lain</a:t>
            </a:r>
            <a:endParaRPr lang="en-US" sz="1800" b="0" dirty="0"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262430" y="3461789"/>
            <a:ext cx="2012324" cy="500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Condensed"/>
              <a:buNone/>
              <a:defRPr sz="4800" b="1" i="0" u="none" strike="noStrike" cap="none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sz="2800" dirty="0" smtClean="0"/>
              <a:t>Sila Ketiga</a:t>
            </a:r>
            <a:endParaRPr lang="en-US" sz="28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958958" y="3822470"/>
            <a:ext cx="6162783" cy="801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Condensed"/>
              <a:buNone/>
              <a:defRPr sz="4800" b="1" i="0" u="none" strike="noStrike" cap="none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sz="1800" b="0" dirty="0" smtClean="0">
                <a:latin typeface="Roboto Mono" panose="020B0604020202020204" charset="0"/>
                <a:ea typeface="Roboto Mono" panose="020B0604020202020204" charset="0"/>
              </a:rPr>
              <a:t>Pengakuan terhadap keragaman suku bangsa dan budaya bangsa</a:t>
            </a:r>
            <a:endParaRPr lang="en-US" sz="1800" b="0" dirty="0">
              <a:latin typeface="Roboto Mono" panose="020B060402020202020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28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230902" y="277401"/>
            <a:ext cx="2248630" cy="743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Condensed"/>
              <a:buNone/>
              <a:defRPr sz="4800" b="1" i="0" u="none" strike="noStrike" cap="none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sz="2800" dirty="0" smtClean="0"/>
              <a:t>Sila Keempat</a:t>
            </a:r>
            <a:endParaRPr lang="en-US" sz="28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876764" y="919727"/>
            <a:ext cx="6092575" cy="853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Condensed"/>
              <a:buNone/>
              <a:defRPr sz="4800" b="1" i="0" u="none" strike="noStrike" cap="none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sz="1800" b="0" dirty="0" smtClean="0">
                <a:latin typeface="Roboto Mono" panose="020B0604020202020204" charset="0"/>
                <a:ea typeface="Roboto Mono" panose="020B0604020202020204" charset="0"/>
              </a:rPr>
              <a:t>Mengutamakan musyawarah dalam setiap mengambil keputusan</a:t>
            </a:r>
            <a:endParaRPr lang="en-US" sz="1800" b="0" dirty="0">
              <a:latin typeface="Roboto Mono" panose="020B0604020202020204" charset="0"/>
              <a:ea typeface="Roboto Mono" panose="020B0604020202020204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230902" y="2422989"/>
            <a:ext cx="2248630" cy="743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Condensed"/>
              <a:buNone/>
              <a:defRPr sz="4800" b="1" i="0" u="none" strike="noStrike" cap="none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sz="2800" dirty="0" smtClean="0"/>
              <a:t>Sila Kelima</a:t>
            </a:r>
            <a:endParaRPr lang="en-US" sz="28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876764" y="2963022"/>
            <a:ext cx="6092575" cy="853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Condensed"/>
              <a:buNone/>
              <a:defRPr sz="4800" b="1" i="0" u="none" strike="noStrike" cap="none">
                <a:solidFill>
                  <a:srgbClr val="F3F3F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id-ID" sz="1800" b="0" dirty="0">
                <a:solidFill>
                  <a:schemeClr val="bg1"/>
                </a:solidFill>
                <a:latin typeface="Roboto Mono" panose="020B0604020202020204" charset="0"/>
                <a:ea typeface="Roboto Mono" panose="020B0604020202020204" charset="0"/>
              </a:rPr>
              <a:t>bersikap adil dan suka memberi pertolongan kepada orang lain</a:t>
            </a:r>
            <a:endParaRPr lang="en-US" sz="1800" b="0" dirty="0">
              <a:latin typeface="Roboto Mono" panose="020B0604020202020204" charset="0"/>
              <a:ea typeface="Roboto Mon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352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rk Galaxy by Slidesgo">
  <a:themeElements>
    <a:clrScheme name="Simple Light">
      <a:dk1>
        <a:srgbClr val="434343"/>
      </a:dk1>
      <a:lt1>
        <a:srgbClr val="F3F3F3"/>
      </a:lt1>
      <a:dk2>
        <a:srgbClr val="776E65"/>
      </a:dk2>
      <a:lt2>
        <a:srgbClr val="434343"/>
      </a:lt2>
      <a:accent1>
        <a:srgbClr val="776E65"/>
      </a:accent1>
      <a:accent2>
        <a:srgbClr val="F3F3F3"/>
      </a:accent2>
      <a:accent3>
        <a:srgbClr val="434343"/>
      </a:accent3>
      <a:accent4>
        <a:srgbClr val="776E65"/>
      </a:accent4>
      <a:accent5>
        <a:srgbClr val="F3F3F3"/>
      </a:accent5>
      <a:accent6>
        <a:srgbClr val="434343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261</Words>
  <Application>Microsoft Office PowerPoint</Application>
  <PresentationFormat>On-screen Show (16:9)</PresentationFormat>
  <Paragraphs>46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 Rounded MT Bold</vt:lpstr>
      <vt:lpstr>Arial</vt:lpstr>
      <vt:lpstr>Roboto Condensed</vt:lpstr>
      <vt:lpstr>Roboto Mono</vt:lpstr>
      <vt:lpstr>Roboto Mono Light</vt:lpstr>
      <vt:lpstr>Abel</vt:lpstr>
      <vt:lpstr>Dark Galaxy by Slidesgo</vt:lpstr>
      <vt:lpstr>PANCASILA SEBAGAI IDEOLOGI NEGARA</vt:lpstr>
      <vt:lpstr>Kelompok 5 :</vt:lpstr>
      <vt:lpstr>PowerPoint Presentation</vt:lpstr>
      <vt:lpstr>Ideologi</vt:lpstr>
      <vt:lpstr>PowerPoint Presentation</vt:lpstr>
      <vt:lpstr>Fungsi Pancasila Sebagai Ideologi Negara</vt:lpstr>
      <vt:lpstr>Implementasi Pancasila Dalam Kehidupan Sehari-hari</vt:lpstr>
      <vt:lpstr>Sila Pertama</vt:lpstr>
      <vt:lpstr>PowerPoint Presentation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PANCASILA SEBAGAI IDEOLOGI NEGARA</dc:title>
  <cp:lastModifiedBy>Arina Na</cp:lastModifiedBy>
  <cp:revision>11</cp:revision>
  <dcterms:modified xsi:type="dcterms:W3CDTF">2020-02-16T23:22:13Z</dcterms:modified>
</cp:coreProperties>
</file>